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7" r:id="rId6"/>
    <p:sldId id="258" r:id="rId7"/>
    <p:sldId id="259" r:id="rId8"/>
    <p:sldId id="268" r:id="rId9"/>
    <p:sldId id="281" r:id="rId10"/>
    <p:sldId id="261" r:id="rId11"/>
    <p:sldId id="262" r:id="rId12"/>
    <p:sldId id="263" r:id="rId13"/>
    <p:sldId id="269" r:id="rId14"/>
    <p:sldId id="270" r:id="rId15"/>
    <p:sldId id="276" r:id="rId16"/>
    <p:sldId id="272" r:id="rId17"/>
    <p:sldId id="264" r:id="rId18"/>
    <p:sldId id="265" r:id="rId19"/>
    <p:sldId id="266" r:id="rId20"/>
    <p:sldId id="273" r:id="rId21"/>
    <p:sldId id="271" r:id="rId22"/>
    <p:sldId id="282" r:id="rId23"/>
    <p:sldId id="274" r:id="rId24"/>
    <p:sldId id="275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7" d="100"/>
          <a:sy n="77" d="100"/>
        </p:scale>
        <p:origin x="163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57EB217-DBC5-47C9-A0C0-6D351EF97C8A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913DE8A-B571-44E7-9626-14730D2BB1E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2204864"/>
            <a:ext cx="3583051" cy="1656628"/>
          </a:xfrm>
        </p:spPr>
        <p:txBody>
          <a:bodyPr>
            <a:normAutofit fontScale="90000"/>
          </a:bodyPr>
          <a:lstStyle/>
          <a:p>
            <a:r>
              <a:rPr lang="nl-NL" dirty="0"/>
              <a:t>Les 3</a:t>
            </a:r>
            <a:br>
              <a:rPr lang="nl-NL" dirty="0"/>
            </a:br>
            <a:r>
              <a:rPr lang="nl-NL" dirty="0"/>
              <a:t>Huid, slijmvliezen en gebit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33365" y="3933056"/>
            <a:ext cx="3309803" cy="1748653"/>
          </a:xfrm>
        </p:spPr>
        <p:txBody>
          <a:bodyPr>
            <a:normAutofit fontScale="77500" lnSpcReduction="20000"/>
          </a:bodyPr>
          <a:lstStyle/>
          <a:p>
            <a:endParaRPr lang="nl-NL" sz="2200" dirty="0"/>
          </a:p>
          <a:p>
            <a:r>
              <a:rPr lang="nl-NL" sz="2500" dirty="0"/>
              <a:t>GZK-AF1</a:t>
            </a:r>
          </a:p>
          <a:p>
            <a:r>
              <a:rPr lang="nl-NL" sz="2500" dirty="0"/>
              <a:t>VZ18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Persoonlijke verzorging MZ: </a:t>
            </a:r>
          </a:p>
          <a:p>
            <a:r>
              <a:rPr lang="nl-NL" dirty="0"/>
              <a:t>H6: </a:t>
            </a:r>
            <a:r>
              <a:rPr lang="nl-NL" i="1" dirty="0"/>
              <a:t>Huid, slijmvliezen en gebit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112"/>
            <a:ext cx="2828057" cy="19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38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Taken van de huid?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Lichaamstemperatuur regelen</a:t>
            </a:r>
          </a:p>
          <a:p>
            <a:r>
              <a:rPr lang="nl-NL" dirty="0"/>
              <a:t>Stoffen uitscheiden</a:t>
            </a:r>
          </a:p>
          <a:p>
            <a:r>
              <a:rPr lang="nl-NL" dirty="0"/>
              <a:t>Gevoelsprikkels opvangen</a:t>
            </a:r>
          </a:p>
          <a:p>
            <a:r>
              <a:rPr lang="nl-NL" dirty="0"/>
              <a:t>Lichaam beschermen tegen schadelijke invloeden van buitenaf</a:t>
            </a:r>
          </a:p>
          <a:p>
            <a:r>
              <a:rPr lang="nl-NL" dirty="0"/>
              <a:t>Vet opslaan in het onderhuids bindweefsel</a:t>
            </a:r>
          </a:p>
          <a:p>
            <a:r>
              <a:rPr lang="nl-NL" dirty="0"/>
              <a:t>Vorming van vitamine D</a:t>
            </a:r>
          </a:p>
        </p:txBody>
      </p:sp>
    </p:spTree>
    <p:extLst>
      <p:ext uri="{BB962C8B-B14F-4D97-AF65-F5344CB8AC3E}">
        <p14:creationId xmlns:p14="http://schemas.microsoft.com/office/powerpoint/2010/main" val="7057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680216" cy="470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5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3145809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6583019" cy="2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64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nl-NL" dirty="0"/>
              <a:t>Anatomie huid oefenen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5"/>
            <a:ext cx="79724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886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268760"/>
            <a:ext cx="6777317" cy="350897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Hoornplaatjes </a:t>
            </a:r>
            <a:r>
              <a:rPr lang="nl-NL" dirty="0">
                <a:sym typeface="Wingdings" pitchFamily="2" charset="2"/>
              </a:rPr>
              <a:t> bescherming</a:t>
            </a:r>
          </a:p>
          <a:p>
            <a:r>
              <a:rPr lang="nl-NL" dirty="0">
                <a:sym typeface="Wingdings" pitchFamily="2" charset="2"/>
              </a:rPr>
              <a:t>Nagelwortel  lengtegroei</a:t>
            </a:r>
          </a:p>
          <a:p>
            <a:r>
              <a:rPr lang="nl-NL" dirty="0">
                <a:sym typeface="Wingdings" pitchFamily="2" charset="2"/>
              </a:rPr>
              <a:t>Nagelbed  diktegroei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51" y="4005064"/>
            <a:ext cx="5611511" cy="251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5181802" y="-103117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94C600"/>
                </a:solidFill>
                <a:ea typeface="+mj-ea"/>
                <a:cs typeface="+mj-cs"/>
              </a:rPr>
              <a:t>Nagels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28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Slijmvliezen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r>
              <a:rPr lang="nl-NL" dirty="0"/>
              <a:t>Cellen die slijm produceren om de vliezen vochtig te houden.</a:t>
            </a:r>
          </a:p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r>
              <a:rPr lang="nl-NL" b="1" dirty="0"/>
              <a:t>Waar? </a:t>
            </a:r>
          </a:p>
          <a:p>
            <a:pPr>
              <a:buFontTx/>
              <a:buChar char="-"/>
            </a:pPr>
            <a:r>
              <a:rPr lang="nl-NL" dirty="0"/>
              <a:t>Mond</a:t>
            </a:r>
          </a:p>
          <a:p>
            <a:pPr>
              <a:buFontTx/>
              <a:buChar char="-"/>
            </a:pPr>
            <a:r>
              <a:rPr lang="nl-NL" dirty="0"/>
              <a:t>Neus </a:t>
            </a:r>
          </a:p>
          <a:p>
            <a:pPr>
              <a:buFontTx/>
              <a:buChar char="-"/>
            </a:pPr>
            <a:r>
              <a:rPr lang="nl-NL" dirty="0"/>
              <a:t>Anus</a:t>
            </a:r>
          </a:p>
          <a:p>
            <a:pPr>
              <a:buFontTx/>
              <a:buChar char="-"/>
            </a:pPr>
            <a:r>
              <a:rPr lang="nl-NL" dirty="0"/>
              <a:t>Vagina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54896"/>
            <a:ext cx="25146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5181802" y="-103117"/>
            <a:ext cx="3058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94C600"/>
                </a:solidFill>
                <a:ea typeface="+mj-ea"/>
                <a:cs typeface="+mj-cs"/>
              </a:rPr>
              <a:t>Slijmvliezen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3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Gebit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Volwassen gebit: 32 gebitselementen</a:t>
            </a:r>
          </a:p>
          <a:p>
            <a:r>
              <a:rPr lang="nl-NL" dirty="0"/>
              <a:t>Functie samen met de speekselklieren: vochtige prop of verdunning maken van het voedsel dat je opneemt via de mond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4577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1226847" y="5190356"/>
            <a:ext cx="3049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Filmpje gebit:</a:t>
            </a:r>
          </a:p>
          <a:p>
            <a:r>
              <a:rPr lang="nl-NL" dirty="0"/>
              <a:t>http://kn.nu/ww.48a9207 </a:t>
            </a:r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181802" y="-103117"/>
            <a:ext cx="1590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94C600"/>
                </a:solidFill>
                <a:ea typeface="+mj-ea"/>
                <a:cs typeface="+mj-cs"/>
              </a:rPr>
              <a:t>Gebit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126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 tanden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Snijtanden: stukken afbijten van voedsel</a:t>
            </a:r>
          </a:p>
          <a:p>
            <a:r>
              <a:rPr lang="nl-NL" dirty="0"/>
              <a:t>Hoektanden: klein maken van taai voedsel</a:t>
            </a:r>
          </a:p>
          <a:p>
            <a:r>
              <a:rPr lang="nl-NL" dirty="0"/>
              <a:t>Kiezen: vermalen voedsel</a:t>
            </a:r>
          </a:p>
        </p:txBody>
      </p:sp>
    </p:spTree>
    <p:extLst>
      <p:ext uri="{BB962C8B-B14F-4D97-AF65-F5344CB8AC3E}">
        <p14:creationId xmlns:p14="http://schemas.microsoft.com/office/powerpoint/2010/main" val="166170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1" y="0"/>
            <a:ext cx="9178021" cy="673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-24261" y="6165304"/>
            <a:ext cx="3444133" cy="5847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</a:rPr>
              <a:t>Anatomie tand </a:t>
            </a:r>
          </a:p>
        </p:txBody>
      </p:sp>
    </p:spTree>
    <p:extLst>
      <p:ext uri="{BB962C8B-B14F-4D97-AF65-F5344CB8AC3E}">
        <p14:creationId xmlns:p14="http://schemas.microsoft.com/office/powerpoint/2010/main" val="1598489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nl-NL" dirty="0"/>
              <a:t>Oefenen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4464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De huid:</a:t>
            </a:r>
          </a:p>
          <a:p>
            <a:pPr marL="388620" lvl="2" indent="0">
              <a:buNone/>
            </a:pPr>
            <a:r>
              <a:rPr lang="nl-NL" dirty="0"/>
              <a:t>	</a:t>
            </a:r>
            <a:r>
              <a:rPr lang="nl-NL" sz="2400" dirty="0"/>
              <a:t>kn.nu/ww.54c2b68</a:t>
            </a:r>
          </a:p>
          <a:p>
            <a:r>
              <a:rPr lang="nl-NL" dirty="0"/>
              <a:t>Functies van de huid: </a:t>
            </a:r>
          </a:p>
          <a:p>
            <a:pPr marL="68580" indent="0">
              <a:buNone/>
            </a:pPr>
            <a:r>
              <a:rPr lang="nl-NL" dirty="0"/>
              <a:t>	kn.nu/ww.c116b7c</a:t>
            </a:r>
          </a:p>
          <a:p>
            <a:r>
              <a:rPr lang="nl-NL" dirty="0"/>
              <a:t>Gebit:</a:t>
            </a:r>
          </a:p>
          <a:p>
            <a:pPr marL="68580" indent="0">
              <a:buNone/>
            </a:pPr>
            <a:r>
              <a:rPr lang="nl-NL" dirty="0"/>
              <a:t>	http://kn.nu/ww.9f5d9c4 </a:t>
            </a:r>
          </a:p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33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Verwerkingsopdrachten les 2: cellen &amp; weefsels </a:t>
            </a:r>
            <a:r>
              <a:rPr lang="nl-NL" dirty="0">
                <a:sym typeface="Wingdings" panose="05000000000000000000" pitchFamily="2" charset="2"/>
              </a:rPr>
              <a:t> Antwoorden bespreken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52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Werkboek PV MZ Hoofdstuk 6:</a:t>
            </a:r>
          </a:p>
          <a:p>
            <a:r>
              <a:rPr lang="nl-NL" dirty="0"/>
              <a:t>Opdracht 1 t/m 5 (behalve 2f en 5c)</a:t>
            </a:r>
          </a:p>
        </p:txBody>
      </p:sp>
    </p:spTree>
    <p:extLst>
      <p:ext uri="{BB962C8B-B14F-4D97-AF65-F5344CB8AC3E}">
        <p14:creationId xmlns:p14="http://schemas.microsoft.com/office/powerpoint/2010/main" val="224384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Theorieboek Persoonlijke verzorging MZ thema 5 hoofdstuk 18 (blz. 258 t/m 260)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9387BDB-EDC4-4324-8A6F-E432892AA8E9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3803967"/>
          <a:ext cx="6777037" cy="548640"/>
        </p:xfrm>
        <a:graphic>
          <a:graphicData uri="http://schemas.openxmlformats.org/drawingml/2006/table">
            <a:tbl>
              <a:tblPr/>
              <a:tblGrid>
                <a:gridCol w="6777037">
                  <a:extLst>
                    <a:ext uri="{9D8B030D-6E8A-4147-A177-3AD203B41FA5}">
                      <a16:colId xmlns:a16="http://schemas.microsoft.com/office/drawing/2014/main" val="14565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nl-NL" dirty="0"/>
                      </a:br>
                      <a:r>
                        <a:rPr lang="nl-NL" dirty="0"/>
                        <a:t>bewegingsapparaat: skelet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17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01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r>
              <a:rPr lang="nl-NL" dirty="0"/>
              <a:t>Waarom leren we de anatomie en fysiologie van de huid, slijmvliezen en het gebit?</a:t>
            </a:r>
          </a:p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r>
              <a:rPr lang="nl-NL" dirty="0"/>
              <a:t>belangrijkste als het gaat om </a:t>
            </a:r>
            <a:r>
              <a:rPr lang="nl-NL" b="1" dirty="0"/>
              <a:t>persoonlijke verzorging!</a:t>
            </a:r>
          </a:p>
        </p:txBody>
      </p:sp>
    </p:spTree>
    <p:extLst>
      <p:ext uri="{BB962C8B-B14F-4D97-AF65-F5344CB8AC3E}">
        <p14:creationId xmlns:p14="http://schemas.microsoft.com/office/powerpoint/2010/main" val="5657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Grootste orgaan van het lichaam </a:t>
            </a:r>
            <a:r>
              <a:rPr lang="nl-NL" dirty="0">
                <a:sym typeface="Wingdings" pitchFamily="2" charset="2"/>
              </a:rPr>
              <a:t> </a:t>
            </a:r>
          </a:p>
          <a:p>
            <a:pPr marL="68580" indent="0">
              <a:buNone/>
            </a:pPr>
            <a:r>
              <a:rPr lang="nl-NL" dirty="0">
                <a:sym typeface="Wingdings" pitchFamily="2" charset="2"/>
              </a:rPr>
              <a:t>	4 tot 7 kilo</a:t>
            </a:r>
            <a:endParaRPr lang="nl-NL" dirty="0"/>
          </a:p>
          <a:p>
            <a:r>
              <a:rPr lang="nl-NL" dirty="0"/>
              <a:t>Omgeeft de hele buitenkant van het lichaam</a:t>
            </a:r>
          </a:p>
          <a:p>
            <a:r>
              <a:rPr lang="nl-NL" dirty="0"/>
              <a:t>Voor iedereen zichtbaar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04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4812285" y="57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De huid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45"/>
          <a:stretch/>
        </p:blipFill>
        <p:spPr bwMode="auto">
          <a:xfrm>
            <a:off x="1403648" y="908720"/>
            <a:ext cx="6396833" cy="345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6" r="46863"/>
          <a:stretch/>
        </p:blipFill>
        <p:spPr bwMode="auto">
          <a:xfrm>
            <a:off x="1907704" y="4059382"/>
            <a:ext cx="2747424" cy="23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3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Aflevering: de huid/</a:t>
            </a:r>
            <a:r>
              <a:rPr lang="nl-NL" dirty="0" err="1"/>
              <a:t>acné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kn.nu/ww.cac36b3  </a:t>
            </a:r>
          </a:p>
        </p:txBody>
      </p:sp>
    </p:spTree>
    <p:extLst>
      <p:ext uri="{BB962C8B-B14F-4D97-AF65-F5344CB8AC3E}">
        <p14:creationId xmlns:p14="http://schemas.microsoft.com/office/powerpoint/2010/main" val="123315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Opperhuid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Hoornlaag: miljoenen dode en verhoornde cellen</a:t>
            </a:r>
          </a:p>
          <a:p>
            <a:r>
              <a:rPr lang="nl-NL" dirty="0" err="1"/>
              <a:t>Kiemlaag</a:t>
            </a:r>
            <a:r>
              <a:rPr lang="nl-NL" dirty="0"/>
              <a:t>/</a:t>
            </a:r>
            <a:r>
              <a:rPr lang="nl-NL" dirty="0" err="1"/>
              <a:t>moederlaag</a:t>
            </a:r>
            <a:r>
              <a:rPr lang="nl-NL" dirty="0"/>
              <a:t>: zorgt voor cellen hoornlaag</a:t>
            </a:r>
          </a:p>
          <a:p>
            <a:r>
              <a:rPr lang="nl-NL" dirty="0"/>
              <a:t>Pigmentkorrels: bepalen kleur huid en bescherming tegen zonlicht</a:t>
            </a:r>
          </a:p>
        </p:txBody>
      </p:sp>
    </p:spTree>
    <p:extLst>
      <p:ext uri="{BB962C8B-B14F-4D97-AF65-F5344CB8AC3E}">
        <p14:creationId xmlns:p14="http://schemas.microsoft.com/office/powerpoint/2010/main" val="24270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Lederhuid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Bestaat uit bindweefselcellen met veel elastische vezels</a:t>
            </a:r>
          </a:p>
          <a:p>
            <a:r>
              <a:rPr lang="nl-NL" dirty="0"/>
              <a:t>Bevat:</a:t>
            </a:r>
          </a:p>
          <a:p>
            <a:pPr lvl="1"/>
            <a:r>
              <a:rPr lang="nl-NL" dirty="0"/>
              <a:t>Haren</a:t>
            </a:r>
          </a:p>
          <a:p>
            <a:pPr lvl="1"/>
            <a:r>
              <a:rPr lang="nl-NL" dirty="0"/>
              <a:t>Talgklieren </a:t>
            </a:r>
            <a:r>
              <a:rPr lang="nl-NL" dirty="0">
                <a:sym typeface="Wingdings" pitchFamily="2" charset="2"/>
              </a:rPr>
              <a:t> huid soepel houden</a:t>
            </a:r>
            <a:endParaRPr lang="nl-NL" dirty="0"/>
          </a:p>
          <a:p>
            <a:pPr lvl="1"/>
            <a:r>
              <a:rPr lang="nl-NL" dirty="0"/>
              <a:t>Zweetklieren</a:t>
            </a:r>
          </a:p>
          <a:p>
            <a:pPr lvl="1"/>
            <a:r>
              <a:rPr lang="nl-NL" dirty="0"/>
              <a:t>Bloedvaten</a:t>
            </a:r>
          </a:p>
          <a:p>
            <a:pPr lvl="1"/>
            <a:r>
              <a:rPr lang="nl-NL" dirty="0"/>
              <a:t>Zenuwen voor tast, pijn en temperatuur</a:t>
            </a:r>
          </a:p>
        </p:txBody>
      </p:sp>
    </p:spTree>
    <p:extLst>
      <p:ext uri="{BB962C8B-B14F-4D97-AF65-F5344CB8AC3E}">
        <p14:creationId xmlns:p14="http://schemas.microsoft.com/office/powerpoint/2010/main" val="71870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Onderhuids bindweefsel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Vormt verbinding tussen spieren en botten met de leder- en opperhuid</a:t>
            </a:r>
          </a:p>
          <a:p>
            <a:r>
              <a:rPr lang="nl-NL" dirty="0"/>
              <a:t>Bevat veel vet:</a:t>
            </a:r>
          </a:p>
          <a:p>
            <a:pPr lvl="1"/>
            <a:r>
              <a:rPr lang="nl-NL" dirty="0"/>
              <a:t>Reservevoedsel</a:t>
            </a:r>
          </a:p>
          <a:p>
            <a:pPr lvl="1"/>
            <a:r>
              <a:rPr lang="nl-NL" dirty="0"/>
              <a:t>Beschermlaag</a:t>
            </a:r>
          </a:p>
          <a:p>
            <a:pPr lvl="1"/>
            <a:r>
              <a:rPr lang="nl-NL" dirty="0"/>
              <a:t>Warmte-isolatie</a:t>
            </a:r>
          </a:p>
        </p:txBody>
      </p:sp>
    </p:spTree>
    <p:extLst>
      <p:ext uri="{BB962C8B-B14F-4D97-AF65-F5344CB8AC3E}">
        <p14:creationId xmlns:p14="http://schemas.microsoft.com/office/powerpoint/2010/main" val="39460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65655C-8F2C-492B-9BD9-FDD5F3133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6CCF2F-6EEF-4DC0-8882-E8B39196F2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13C429A-F361-4AEB-B8E2-7D4DAD31B1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2352</TotalTime>
  <Words>364</Words>
  <Application>Microsoft Office PowerPoint</Application>
  <PresentationFormat>Diavoorstelling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Century Gothic</vt:lpstr>
      <vt:lpstr>Wingdings 2</vt:lpstr>
      <vt:lpstr>Austin</vt:lpstr>
      <vt:lpstr>Les 3 Huid, slijmvliezen en gebit</vt:lpstr>
      <vt:lpstr>Terugblik</vt:lpstr>
      <vt:lpstr>Inleiding</vt:lpstr>
      <vt:lpstr>Huid </vt:lpstr>
      <vt:lpstr>PowerPoint-presentatie</vt:lpstr>
      <vt:lpstr>Aflevering: de huid/acné</vt:lpstr>
      <vt:lpstr>Opperhuid</vt:lpstr>
      <vt:lpstr>Lederhuid</vt:lpstr>
      <vt:lpstr>Onderhuids bindweefsel</vt:lpstr>
      <vt:lpstr>Taken van de huid?</vt:lpstr>
      <vt:lpstr>PowerPoint-presentatie</vt:lpstr>
      <vt:lpstr>PowerPoint-presentatie</vt:lpstr>
      <vt:lpstr>Anatomie huid oefenen</vt:lpstr>
      <vt:lpstr> </vt:lpstr>
      <vt:lpstr>Slijmvliezen</vt:lpstr>
      <vt:lpstr>Gebit </vt:lpstr>
      <vt:lpstr>Functie tanden</vt:lpstr>
      <vt:lpstr>PowerPoint-presentatie</vt:lpstr>
      <vt:lpstr>Oefenen </vt:lpstr>
      <vt:lpstr>Opdrachten </vt:lpstr>
      <vt:lpstr>Volgende 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3 AFP</dc:title>
  <dc:creator>Hinte,M.L. van</dc:creator>
  <cp:lastModifiedBy>Femke van der Wal</cp:lastModifiedBy>
  <cp:revision>26</cp:revision>
  <dcterms:created xsi:type="dcterms:W3CDTF">2014-09-14T14:31:44Z</dcterms:created>
  <dcterms:modified xsi:type="dcterms:W3CDTF">2020-10-29T10:01:53Z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